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68" r:id="rId7"/>
    <p:sldId id="267" r:id="rId8"/>
    <p:sldId id="274" r:id="rId9"/>
    <p:sldId id="269" r:id="rId10"/>
    <p:sldId id="270" r:id="rId11"/>
    <p:sldId id="271" r:id="rId12"/>
    <p:sldId id="272" r:id="rId13"/>
    <p:sldId id="273" r:id="rId14"/>
    <p:sldId id="276" r:id="rId15"/>
    <p:sldId id="275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B920136-AB0B-F85B-4F78-0411A7A22123}" name="Georgia Prasad" initials="GP" userId="S::georgia.prasad@nhm.ac.uk::abe1875c-3977-4acc-9611-c5d8a8a3041d" providerId="AD"/>
  <p188:author id="{F02D4FA0-1B63-1F66-A049-C0E64C246E4B}" name="Holly Temple" initials="HT" userId="S::hollytemple_rhs.org.uk#ext#@nhm.ac.uk::5b5f6386-3222-459c-bd6f-701a5a7b6f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ED93E-CD96-E60D-28A3-F1EB0C3082BD}" v="1" dt="2025-07-22T12:31:45.751"/>
    <p1510:client id="{37F640DE-1A14-8350-42A8-EFBBA53018EC}" v="3" dt="2025-07-23T09:49:12.113"/>
    <p1510:client id="{4183423C-143A-8697-3971-D0D3CB53F093}" v="1" dt="2025-07-22T16:45:06.315"/>
    <p1510:client id="{433D046B-A053-A8E0-5DFD-A46B3C7BA586}" v="3" dt="2025-07-22T12:27:07.587"/>
    <p1510:client id="{C3A3232F-080E-5F8C-0FE9-010AEC319465}" v="236" dt="2025-07-22T14:39:15.8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9"/>
    <p:restoredTop sz="95033" autoAdjust="0"/>
  </p:normalViewPr>
  <p:slideViewPr>
    <p:cSldViewPr snapToGrid="0">
      <p:cViewPr varScale="1">
        <p:scale>
          <a:sx n="82" d="100"/>
          <a:sy n="82" d="100"/>
        </p:scale>
        <p:origin x="58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E41DB-3EE2-44AE-BA93-9164F1865674}" type="datetimeFigureOut">
              <a:rPr lang="en-GB" smtClean="0"/>
              <a:t>22/09/2025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86C5B-9ABB-4FF0-A506-EC7034ECC20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02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86C5B-9ABB-4FF0-A506-EC7034ECC20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2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0D57-D7CB-2164-9D83-2CC42F807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1556A4-747A-4394-ADB1-9DA5CAE86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1324A0-EDAA-9F1E-2375-E96008A11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27390-407E-5479-24BC-DEE906CAE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86C5B-9ABB-4FF0-A506-EC7034ECC20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1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8E0A3-1275-96CF-55B9-473B9BDA3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0D4C1-9295-B46D-1F27-11FB6CADA5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FA34A2-1B68-B5C8-BFCC-30AE3C417B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E735C-787B-1C97-72C1-1665FE577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86C5B-9ABB-4FF0-A506-EC7034ECC20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560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236C2-899D-FC5D-8741-62FE2E32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FE63B-EE72-BB9F-9804-734C132FB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1016DA-AE45-B4B4-638F-60E8AC782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73D66E-2571-4CBC-B64F-A939B1BC9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86C5B-9ABB-4FF0-A506-EC7034ECC20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326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456D-61EA-2BE1-AE48-EAD06393E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3A82E0-BE68-F4CB-A00E-F2B89869DB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4285C-C448-6247-50FD-8A77EDB0EA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33053-DDF7-7EF1-C5E8-78191EF085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86C5B-9ABB-4FF0-A506-EC7034ECC20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322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3CF64-E8DF-98E4-24E1-D17100336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2591F2-BC0C-B028-B3E7-DD2B1AFEA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4D85C-C4C0-8FFC-D386-3A7D48755E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085FD-DD5E-92AE-5013-B881F315B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86C5B-9ABB-4FF0-A506-EC7034ECC20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59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45492-2602-412F-456D-EF9AC478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566803-9A78-45B1-3CED-DA2FA1929C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667FAB-3C6B-60F6-B952-DAE8DE506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C27E7-8F5F-D7CF-1F92-2BF4C7879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86C5B-9ABB-4FF0-A506-EC7034ECC20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933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065F4-499F-D13F-178D-8EDA25920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1B561A-3E62-C909-DBB4-87973E26AF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447CF9-C5D9-347D-F884-75B1B0E51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E2BEB-5EF1-AD57-9DC1-A52E09F45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86C5B-9ABB-4FF0-A506-EC7034ECC20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858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3EDD7F-0B82-C51C-3680-61632F98BB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B5A99B-290C-EB84-C143-9283C7BB8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1156" y="1773717"/>
            <a:ext cx="74696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DD4BE8-E740-1072-E5EC-BB83354693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38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8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B886F-72A9-F985-A201-4F223466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10194-04A1-8324-387B-160EABDB1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6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5478D2C-E60A-656E-D55F-224A2F07F86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25228" y="1678488"/>
            <a:ext cx="5386192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58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538619"/>
            <a:ext cx="5468655" cy="5651044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424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76874894-4920-0F65-0FBC-707382216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1145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5D4B798D-A4C8-D8D8-3420-B6DC2A443D1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353316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0F15EE19-55FC-39EF-3F24-108345EB3EC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155487" y="1716065"/>
            <a:ext cx="3485368" cy="4473597"/>
          </a:xfrm>
        </p:spPr>
        <p:txBody>
          <a:bodyPr/>
          <a:lstStyle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971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2CAB82-8783-3F60-4083-CDDFBE47BA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B8D366-58E7-B97E-C97B-A0F9D25C7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5544855" cy="82484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360E23-61F1-F98C-BD87-E47C51A56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5544855" cy="44984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13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729701-92B3-B0AD-8D57-6E6565BCFEF6}"/>
              </a:ext>
            </a:extLst>
          </p:cNvPr>
          <p:cNvSpPr/>
          <p:nvPr userDrawn="1"/>
        </p:nvSpPr>
        <p:spPr>
          <a:xfrm>
            <a:off x="431515" y="5681609"/>
            <a:ext cx="2393878" cy="8733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7C2A9108-7595-385F-9171-789A257D2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3236" y="3188961"/>
            <a:ext cx="6276109" cy="35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54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2CA22-8BEC-0CCA-46EF-F249048D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824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DA45D-5174-0B71-323D-EA88C4840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145" y="1678488"/>
            <a:ext cx="10802655" cy="4498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Picture 7" descr="A logo with green leaves&#10;&#10;Description automatically generated">
            <a:extLst>
              <a:ext uri="{FF2B5EF4-FFF2-40B4-BE49-F238E27FC236}">
                <a16:creationId xmlns:a16="http://schemas.microsoft.com/office/drawing/2014/main" id="{9A6C955F-1526-4E73-D1A8-763349869CE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79482" y="5611880"/>
            <a:ext cx="1990655" cy="102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2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0" r:id="rId4"/>
    <p:sldLayoutId id="2147483663" r:id="rId5"/>
    <p:sldLayoutId id="214748366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Work Sans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Work Sans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Work Sans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Work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B66F2-5C6F-1EAF-0CDC-21E37127F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5498" y="1720244"/>
            <a:ext cx="9828566" cy="2531417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Work Sans"/>
              </a:rPr>
              <a:t>Physics in the Nature Park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7506D-DD73-6B2E-8ACC-4062D01A1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4094"/>
            <a:ext cx="9144000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Work Sans"/>
              </a:rPr>
              <a:t>Investigating surface temperatures in school grounds</a:t>
            </a:r>
          </a:p>
        </p:txBody>
      </p:sp>
    </p:spTree>
    <p:extLst>
      <p:ext uri="{BB962C8B-B14F-4D97-AF65-F5344CB8AC3E}">
        <p14:creationId xmlns:p14="http://schemas.microsoft.com/office/powerpoint/2010/main" val="1294564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E9AD6-6988-D356-1796-134F35E3C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47420-A524-B347-091C-8D6F06D06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8" y="691697"/>
            <a:ext cx="10802655" cy="16140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Work Sans"/>
              </a:rPr>
              <a:t>All weather pitch and grassed area</a:t>
            </a:r>
            <a:br>
              <a:rPr lang="en-US" sz="2800" dirty="0">
                <a:latin typeface="Work Sans"/>
              </a:rPr>
            </a:br>
            <a:br>
              <a:rPr lang="en-US" sz="2800" dirty="0">
                <a:latin typeface="Work Sans"/>
              </a:rPr>
            </a:br>
            <a:r>
              <a:rPr lang="en-GB" sz="2800" b="0" dirty="0">
                <a:latin typeface="Work Sans"/>
              </a:rPr>
              <a:t>What do you observe about the temperatures? </a:t>
            </a:r>
            <a:br>
              <a:rPr lang="en-GB" sz="2800" b="0" dirty="0">
                <a:latin typeface="Work Sans"/>
              </a:rPr>
            </a:br>
            <a:r>
              <a:rPr lang="en-GB" sz="2800" b="0" dirty="0">
                <a:latin typeface="Work Sans"/>
              </a:rPr>
              <a:t>Why do you think it is happening? </a:t>
            </a:r>
            <a:endParaRPr lang="en-US" sz="2800" dirty="0">
              <a:latin typeface="Work Sans"/>
            </a:endParaRPr>
          </a:p>
        </p:txBody>
      </p:sp>
      <p:pic>
        <p:nvPicPr>
          <p:cNvPr id="3" name="Picture 2" descr="A close-up of a baseball field&#10;&#10;Description automatically generated">
            <a:extLst>
              <a:ext uri="{FF2B5EF4-FFF2-40B4-BE49-F238E27FC236}">
                <a16:creationId xmlns:a16="http://schemas.microsoft.com/office/drawing/2014/main" id="{0C5F3CB8-142B-E422-F786-B7597EBD8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6"/>
          <a:stretch/>
        </p:blipFill>
        <p:spPr bwMode="auto">
          <a:xfrm>
            <a:off x="6434898" y="2407895"/>
            <a:ext cx="4211331" cy="3240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lose-up of a baseball field&#10;&#10;Description automatically generated">
            <a:extLst>
              <a:ext uri="{FF2B5EF4-FFF2-40B4-BE49-F238E27FC236}">
                <a16:creationId xmlns:a16="http://schemas.microsoft.com/office/drawing/2014/main" id="{FD3223D6-6C18-4E7F-EB4F-38DF099B5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" r="50776"/>
          <a:stretch/>
        </p:blipFill>
        <p:spPr bwMode="auto">
          <a:xfrm>
            <a:off x="2007247" y="2492341"/>
            <a:ext cx="4120751" cy="31104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AA613-3CA2-A555-EA38-9F9BCF24A073}"/>
              </a:ext>
            </a:extLst>
          </p:cNvPr>
          <p:cNvSpPr txBox="1"/>
          <p:nvPr/>
        </p:nvSpPr>
        <p:spPr>
          <a:xfrm>
            <a:off x="3917043" y="5758543"/>
            <a:ext cx="46300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Work Sans"/>
              </a:rPr>
              <a:t>Co-op Academy, Manchester, May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898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700E8-2848-1735-C8FB-4A6DEA120E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B50C-8667-892D-7006-935C7F563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1886205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Temperature on different surfaces</a:t>
            </a:r>
            <a:br>
              <a:rPr lang="en-US" sz="2800" dirty="0">
                <a:latin typeface="Work Sans"/>
              </a:rPr>
            </a:br>
            <a:br>
              <a:rPr lang="en-US" sz="2800" dirty="0">
                <a:latin typeface="Work Sans"/>
              </a:rPr>
            </a:br>
            <a:r>
              <a:rPr lang="en-GB" sz="2800" b="0" dirty="0">
                <a:latin typeface="Work Sans"/>
              </a:rPr>
              <a:t>How do temperatures of different surfaces in the same sunlight compare? </a:t>
            </a:r>
            <a:endParaRPr lang="en-US" sz="2800" b="0" dirty="0">
              <a:latin typeface="Work Sans"/>
            </a:endParaRPr>
          </a:p>
        </p:txBody>
      </p:sp>
      <p:pic>
        <p:nvPicPr>
          <p:cNvPr id="5" name="Picture 4" descr="A hand holding a infrared thermometer&#10;&#10;Description automatically generated">
            <a:extLst>
              <a:ext uri="{FF2B5EF4-FFF2-40B4-BE49-F238E27FC236}">
                <a16:creationId xmlns:a16="http://schemas.microsoft.com/office/drawing/2014/main" id="{BB41DDB8-3A7D-B662-ED1C-175A5FDD5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125" y="2395089"/>
            <a:ext cx="9086151" cy="30280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6012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9A6F-7476-F84E-341B-3D1E276CD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71806-9FBD-2045-7618-797CC30D4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Work Sans"/>
              </a:rPr>
              <a:t>W</a:t>
            </a:r>
            <a:r>
              <a:rPr lang="en-US">
                <a:latin typeface="Work Sans"/>
              </a:rPr>
              <a:t>hy does our learning matter?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19AEBF-E62A-43A6-C043-DC232856C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11277865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>
                <a:latin typeface="Work Sans"/>
              </a:rPr>
              <a:t>Why does this knowledge and understanding matter? </a:t>
            </a:r>
          </a:p>
          <a:p>
            <a:pPr marL="0" indent="0">
              <a:buNone/>
            </a:pPr>
            <a:r>
              <a:rPr lang="en-GB" sz="2800" dirty="0">
                <a:latin typeface="Work Sans"/>
              </a:rPr>
              <a:t> </a:t>
            </a:r>
          </a:p>
          <a:p>
            <a:r>
              <a:rPr lang="en-GB" sz="2800" dirty="0">
                <a:latin typeface="Work Sans"/>
              </a:rPr>
              <a:t>Why is it useful in our everyday lives? </a:t>
            </a:r>
          </a:p>
          <a:p>
            <a:pPr marL="0" indent="0">
              <a:buNone/>
            </a:pPr>
            <a:endParaRPr lang="en-GB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0A5A9-6FD1-CAEB-3411-BA7E14744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577" y="5179512"/>
            <a:ext cx="1974486" cy="11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41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4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19B19-7E0B-BCCF-7022-8DACA589B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848DB-2263-5E63-AF29-1C0CA48C2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11277865" cy="44984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600" dirty="0">
                <a:latin typeface="Work Sans"/>
              </a:rPr>
              <a:t>observe temperature variations across an outdoor area on a sunny day</a:t>
            </a:r>
          </a:p>
          <a:p>
            <a:pPr marL="0" indent="0">
              <a:buNone/>
            </a:pPr>
            <a:r>
              <a:rPr lang="en-GB" sz="2600" dirty="0"/>
              <a:t> </a:t>
            </a:r>
          </a:p>
          <a:p>
            <a:r>
              <a:rPr lang="en-GB" sz="2600" dirty="0"/>
              <a:t>compare observed data with predictions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GB" sz="2600" dirty="0">
                <a:latin typeface="Work Sans"/>
              </a:rPr>
              <a:t>prepare for future Physics topics on electromagnetic spectrum, specific heat capacity, latent heat, energy transfer and the greenhouse effect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22EB3D-7B4C-CE64-6B4C-A38DD08B3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203" y="365126"/>
            <a:ext cx="1865102" cy="116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17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609CD-3E3F-4959-E393-A92C5311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2AD38-CB9B-9FF8-B05C-3DB32A58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C507A-7215-15DB-7C5D-BB34C9E48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145" y="1678488"/>
            <a:ext cx="11277865" cy="4498475"/>
          </a:xfrm>
        </p:spPr>
        <p:txBody>
          <a:bodyPr/>
          <a:lstStyle/>
          <a:p>
            <a:r>
              <a:rPr lang="en-GB" sz="2600" dirty="0"/>
              <a:t>Where in the school grounds do you predict will be hottest? </a:t>
            </a:r>
          </a:p>
          <a:p>
            <a:pPr marL="0" indent="0">
              <a:buNone/>
            </a:pPr>
            <a:r>
              <a:rPr lang="en-GB" sz="2600" dirty="0"/>
              <a:t> </a:t>
            </a:r>
          </a:p>
          <a:p>
            <a:r>
              <a:rPr lang="en-GB" sz="2600" dirty="0"/>
              <a:t>Where in the school grounds do you predict will be coolest? </a:t>
            </a:r>
          </a:p>
          <a:p>
            <a:pPr marL="0" indent="0">
              <a:buNone/>
            </a:pPr>
            <a:endParaRPr lang="en-GB" sz="2600" dirty="0"/>
          </a:p>
          <a:p>
            <a:r>
              <a:rPr lang="en-GB" sz="2600" dirty="0"/>
              <a:t>Why have you made these predictions?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193F0-1DB3-0079-C8EB-F499F3726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0577" y="5179512"/>
            <a:ext cx="1974486" cy="114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04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21D02-D5E5-3993-9725-64DF0267A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A410-4052-C0AC-984A-B95193F5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effectLst/>
                <a:latin typeface="Work Sans"/>
                <a:ea typeface="Aptos" panose="020B0004020202020204" pitchFamily="34" charset="0"/>
                <a:cs typeface="Times New Roman"/>
              </a:rPr>
              <a:t>Infra-red scale</a:t>
            </a:r>
            <a:endParaRPr lang="en-US" dirty="0">
              <a:latin typeface="Work Sans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0FE14-BF4C-EB45-89F1-E7EB1D51EB07}"/>
              </a:ext>
            </a:extLst>
          </p:cNvPr>
          <p:cNvSpPr txBox="1"/>
          <p:nvPr/>
        </p:nvSpPr>
        <p:spPr>
          <a:xfrm>
            <a:off x="1114662" y="1397551"/>
            <a:ext cx="1102571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Work Sans"/>
              </a:rPr>
              <a:t>What does the scale show? </a:t>
            </a:r>
          </a:p>
        </p:txBody>
      </p:sp>
      <p:pic>
        <p:nvPicPr>
          <p:cNvPr id="3074" name="Picture 2" descr="Image preview">
            <a:extLst>
              <a:ext uri="{FF2B5EF4-FFF2-40B4-BE49-F238E27FC236}">
                <a16:creationId xmlns:a16="http://schemas.microsoft.com/office/drawing/2014/main" id="{D3850F1D-6EF0-AE8A-D17C-6D218D9B1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34640" y="-1698536"/>
            <a:ext cx="1435664" cy="967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71D1AF-4E2C-2FE1-6558-C51AC846BB1F}"/>
              </a:ext>
            </a:extLst>
          </p:cNvPr>
          <p:cNvSpPr txBox="1"/>
          <p:nvPr/>
        </p:nvSpPr>
        <p:spPr>
          <a:xfrm>
            <a:off x="1114661" y="4826670"/>
            <a:ext cx="967561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32F1D"/>
                </a:solidFill>
                <a:effectLst/>
                <a:uLnTx/>
                <a:uFillTx/>
                <a:latin typeface="Work Sans"/>
              </a:rPr>
              <a:t>White indicates the highest surface temperature in a frame and dark blue the lowest.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0F067A4-546E-380B-01EB-7B365174FA31}"/>
              </a:ext>
            </a:extLst>
          </p:cNvPr>
          <p:cNvCxnSpPr/>
          <p:nvPr/>
        </p:nvCxnSpPr>
        <p:spPr>
          <a:xfrm flipV="1">
            <a:off x="2623549" y="4257641"/>
            <a:ext cx="6637098" cy="197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C433280-64B4-1579-9541-9826796AF4BD}"/>
              </a:ext>
            </a:extLst>
          </p:cNvPr>
          <p:cNvSpPr txBox="1"/>
          <p:nvPr/>
        </p:nvSpPr>
        <p:spPr>
          <a:xfrm>
            <a:off x="861046" y="3937025"/>
            <a:ext cx="182286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Calibri"/>
                <a:cs typeface="Calibri"/>
              </a:rPr>
              <a:t>Highest surface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AC5FC7-B65D-80BA-FC8A-175F8C95A45D}"/>
              </a:ext>
            </a:extLst>
          </p:cNvPr>
          <p:cNvSpPr txBox="1"/>
          <p:nvPr/>
        </p:nvSpPr>
        <p:spPr>
          <a:xfrm>
            <a:off x="9266712" y="3922816"/>
            <a:ext cx="172390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ea typeface="Calibri"/>
                <a:cs typeface="Calibri"/>
              </a:rPr>
              <a:t>Lowest surface temperature</a:t>
            </a:r>
            <a:r>
              <a:rPr lang="en-GB" dirty="0">
                <a:solidFill>
                  <a:srgbClr val="000000"/>
                </a:solidFill>
                <a:ea typeface="Calibri"/>
                <a:cs typeface="Calibri"/>
              </a:rPr>
              <a:t>​</a:t>
            </a:r>
            <a:endParaRPr lang="en-GB" dirty="0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3098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322D8-46BA-7FA1-7416-EFD133724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7EAC9-E800-D600-B0F3-37F3696BF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Water and dye prediction</a:t>
            </a:r>
          </a:p>
        </p:txBody>
      </p:sp>
      <p:pic>
        <p:nvPicPr>
          <p:cNvPr id="5" name="Content Placeholder 4" descr="A hand holding a thermometer next to two plastic bottles&#10;&#10;Description automatically generated">
            <a:extLst>
              <a:ext uri="{FF2B5EF4-FFF2-40B4-BE49-F238E27FC236}">
                <a16:creationId xmlns:a16="http://schemas.microsoft.com/office/drawing/2014/main" id="{05EF7387-B80F-88B2-1EAB-F1271A7E2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27889" y="2302619"/>
            <a:ext cx="2650600" cy="35459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315D73-D101-DDA2-37F9-BC99A9CCE494}"/>
              </a:ext>
            </a:extLst>
          </p:cNvPr>
          <p:cNvSpPr txBox="1"/>
          <p:nvPr/>
        </p:nvSpPr>
        <p:spPr>
          <a:xfrm>
            <a:off x="615142" y="1255222"/>
            <a:ext cx="1102571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dirty="0">
                <a:latin typeface="Work Sans"/>
              </a:rPr>
              <a:t>These bottles have been left in strong sunlight for five minutes. What can you observe about the temperatures in the images? </a:t>
            </a:r>
            <a:endParaRPr lang="en-US" sz="2400">
              <a:ea typeface="Calibri"/>
              <a:cs typeface="Calibri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7864478-B9B5-B2C3-E5CF-2B083C5D1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999" y="2302619"/>
            <a:ext cx="2679312" cy="3545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6001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8E3609-85D7-0B46-884A-C0F8D2754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building and a tree&#10;&#10;Description automatically generated">
            <a:extLst>
              <a:ext uri="{FF2B5EF4-FFF2-40B4-BE49-F238E27FC236}">
                <a16:creationId xmlns:a16="http://schemas.microsoft.com/office/drawing/2014/main" id="{A529330E-82B4-DF7D-258C-6B14161948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" r="54314" b="1538"/>
          <a:stretch/>
        </p:blipFill>
        <p:spPr bwMode="auto">
          <a:xfrm>
            <a:off x="1469496" y="2127265"/>
            <a:ext cx="4301087" cy="32633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0699E1-8F54-FC03-2BF9-4C87B21EE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9" y="827768"/>
            <a:ext cx="10802655" cy="8248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latin typeface="Work Sans"/>
              </a:rPr>
              <a:t>Car park</a:t>
            </a:r>
            <a:r>
              <a:rPr lang="en-US" sz="3000" dirty="0">
                <a:latin typeface="Work Sans"/>
              </a:rPr>
              <a:t> </a:t>
            </a:r>
            <a:br>
              <a:rPr lang="en-US" sz="3000" dirty="0">
                <a:latin typeface="Work Sans"/>
              </a:rPr>
            </a:br>
            <a:br>
              <a:rPr lang="en-US" sz="3000" dirty="0">
                <a:latin typeface="Work Sans"/>
              </a:rPr>
            </a:br>
            <a:r>
              <a:rPr lang="en-GB" sz="3000" b="0" dirty="0">
                <a:latin typeface="Work Sans"/>
              </a:rPr>
              <a:t>How do the different surfaces affect the temperature? </a:t>
            </a:r>
            <a:endParaRPr lang="en-US" sz="3000" b="0" dirty="0"/>
          </a:p>
        </p:txBody>
      </p:sp>
      <p:pic>
        <p:nvPicPr>
          <p:cNvPr id="3" name="Picture 2" descr="A collage of a building and a tree&#10;&#10;Description automatically generated">
            <a:extLst>
              <a:ext uri="{FF2B5EF4-FFF2-40B4-BE49-F238E27FC236}">
                <a16:creationId xmlns:a16="http://schemas.microsoft.com/office/drawing/2014/main" id="{51840A88-62DE-62AA-34E4-AF3E24638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6" t="2342" r="737" b="1538"/>
          <a:stretch/>
        </p:blipFill>
        <p:spPr bwMode="auto">
          <a:xfrm>
            <a:off x="6368662" y="2127264"/>
            <a:ext cx="4301087" cy="326336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F90103-C2E5-AE06-17AC-9FE4CB26CD46}"/>
              </a:ext>
            </a:extLst>
          </p:cNvPr>
          <p:cNvSpPr txBox="1"/>
          <p:nvPr/>
        </p:nvSpPr>
        <p:spPr>
          <a:xfrm>
            <a:off x="3617686" y="5495471"/>
            <a:ext cx="49657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Work Sans"/>
              </a:rPr>
              <a:t>Co-op Academy Manchester, May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66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A7AAD-5646-F8D4-1916-8EA1C71F7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4A1D8-ECFE-C3F2-D180-A7DE10E36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288" y="473985"/>
            <a:ext cx="10802655" cy="1378204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Green wall</a:t>
            </a:r>
            <a:br>
              <a:rPr lang="en-US" sz="2800" dirty="0">
                <a:latin typeface="Work Sans"/>
              </a:rPr>
            </a:br>
            <a:br>
              <a:rPr lang="en-US" sz="2800" dirty="0">
                <a:latin typeface="Work Sans"/>
              </a:rPr>
            </a:br>
            <a:r>
              <a:rPr lang="en-GB" sz="2800" b="0" dirty="0">
                <a:latin typeface="Work Sans"/>
              </a:rPr>
              <a:t>What do you observe? Where is coolest and why? </a:t>
            </a:r>
            <a:endParaRPr lang="en-US" sz="3000" dirty="0">
              <a:latin typeface="Work Sans"/>
            </a:endParaRPr>
          </a:p>
        </p:txBody>
      </p:sp>
      <p:pic>
        <p:nvPicPr>
          <p:cNvPr id="5" name="Picture 4" descr="A screenshot of a building&#10;&#10;Description automatically generated">
            <a:extLst>
              <a:ext uri="{FF2B5EF4-FFF2-40B4-BE49-F238E27FC236}">
                <a16:creationId xmlns:a16="http://schemas.microsoft.com/office/drawing/2014/main" id="{6C22A58E-2370-E0DA-CFD7-1BB87AE83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4" r="1280"/>
          <a:stretch/>
        </p:blipFill>
        <p:spPr bwMode="auto">
          <a:xfrm>
            <a:off x="6294121" y="2025159"/>
            <a:ext cx="3000896" cy="3862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screenshot of a building&#10;&#10;Description automatically generated">
            <a:extLst>
              <a:ext uri="{FF2B5EF4-FFF2-40B4-BE49-F238E27FC236}">
                <a16:creationId xmlns:a16="http://schemas.microsoft.com/office/drawing/2014/main" id="{AF1C37F3-BC40-0802-99ED-9B8FE54AD6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" r="52014"/>
          <a:stretch/>
        </p:blipFill>
        <p:spPr bwMode="auto">
          <a:xfrm>
            <a:off x="2809701" y="2025159"/>
            <a:ext cx="3000896" cy="38628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76FB6B-58A5-67C9-70ED-311A0FB3C13C}"/>
              </a:ext>
            </a:extLst>
          </p:cNvPr>
          <p:cNvSpPr txBox="1"/>
          <p:nvPr/>
        </p:nvSpPr>
        <p:spPr>
          <a:xfrm>
            <a:off x="3735614" y="6039757"/>
            <a:ext cx="46028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Work Sans"/>
              </a:rPr>
              <a:t>Co-op Academy Manchester, May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548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02A1F-090A-B987-6BCA-2933CAF27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5F06-4C41-09D3-72EC-AE973E62A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5" y="365126"/>
            <a:ext cx="10802655" cy="1477989"/>
          </a:xfrm>
        </p:spPr>
        <p:txBody>
          <a:bodyPr>
            <a:normAutofit/>
          </a:bodyPr>
          <a:lstStyle/>
          <a:p>
            <a:r>
              <a:rPr lang="en-US" dirty="0">
                <a:latin typeface="Work Sans"/>
              </a:rPr>
              <a:t>Small pond</a:t>
            </a:r>
            <a:br>
              <a:rPr lang="en-US" sz="2800" dirty="0">
                <a:latin typeface="Work Sans"/>
              </a:rPr>
            </a:br>
            <a:br>
              <a:rPr lang="en-US" sz="2800" dirty="0">
                <a:latin typeface="Work Sans"/>
              </a:rPr>
            </a:br>
            <a:r>
              <a:rPr lang="en-GB" sz="2800" b="0" dirty="0">
                <a:latin typeface="Work Sans"/>
              </a:rPr>
              <a:t>What do you observe about the difference in temperatures? </a:t>
            </a:r>
            <a:endParaRPr lang="en-US" sz="2800" dirty="0">
              <a:latin typeface="Work Sans"/>
            </a:endParaRPr>
          </a:p>
        </p:txBody>
      </p:sp>
      <p:pic>
        <p:nvPicPr>
          <p:cNvPr id="3" name="Picture 2" descr="A collage of a picture of a garden&#10;&#10;Description automatically generated">
            <a:extLst>
              <a:ext uri="{FF2B5EF4-FFF2-40B4-BE49-F238E27FC236}">
                <a16:creationId xmlns:a16="http://schemas.microsoft.com/office/drawing/2014/main" id="{FF026CA4-D9DA-023F-7041-DCDA9ACF5B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8" r="1661"/>
          <a:stretch/>
        </p:blipFill>
        <p:spPr bwMode="auto">
          <a:xfrm>
            <a:off x="6301047" y="1914525"/>
            <a:ext cx="2934393" cy="3791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collage of a picture of a garden&#10;&#10;Description automatically generated">
            <a:extLst>
              <a:ext uri="{FF2B5EF4-FFF2-40B4-BE49-F238E27FC236}">
                <a16:creationId xmlns:a16="http://schemas.microsoft.com/office/drawing/2014/main" id="{0455CEC9-2AF7-6463-E68B-764CC62D7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r="54291"/>
          <a:stretch/>
        </p:blipFill>
        <p:spPr bwMode="auto">
          <a:xfrm>
            <a:off x="2709949" y="1914525"/>
            <a:ext cx="2934393" cy="37902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23F79C-4B21-F26B-96A9-3CF79607BE90}"/>
              </a:ext>
            </a:extLst>
          </p:cNvPr>
          <p:cNvSpPr txBox="1"/>
          <p:nvPr/>
        </p:nvSpPr>
        <p:spPr>
          <a:xfrm>
            <a:off x="3826328" y="5921828"/>
            <a:ext cx="54736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Work Sans"/>
              </a:rPr>
              <a:t>Co-op Academy Manchester, May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127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B488A0-79AB-B70E-2982-F3A7F98C1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47AEC-1023-CDF7-50ED-EAB903D3E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31" y="555626"/>
            <a:ext cx="10802655" cy="1459847"/>
          </a:xfrm>
        </p:spPr>
        <p:txBody>
          <a:bodyPr>
            <a:normAutofit/>
          </a:bodyPr>
          <a:lstStyle/>
          <a:p>
            <a:r>
              <a:rPr lang="en-US">
                <a:latin typeface="Work Sans"/>
              </a:rPr>
              <a:t>School wall with air conditioning</a:t>
            </a:r>
            <a:br>
              <a:rPr lang="en-US" sz="2800" dirty="0">
                <a:latin typeface="Work Sans"/>
              </a:rPr>
            </a:br>
            <a:br>
              <a:rPr lang="en-US" sz="2800" dirty="0">
                <a:latin typeface="Work Sans"/>
              </a:rPr>
            </a:br>
            <a:r>
              <a:rPr lang="en-GB" sz="2800" b="0">
                <a:latin typeface="Work Sans"/>
              </a:rPr>
              <a:t>What do you observe about the difference in temperatures?</a:t>
            </a:r>
            <a:endParaRPr lang="en-US" sz="2800">
              <a:latin typeface="Work Sans"/>
            </a:endParaRPr>
          </a:p>
        </p:txBody>
      </p:sp>
      <p:pic>
        <p:nvPicPr>
          <p:cNvPr id="2052" name="Picture 4" descr="A building with a heat exchanger&#10;&#10;Description automatically generated with medium confidence">
            <a:extLst>
              <a:ext uri="{FF2B5EF4-FFF2-40B4-BE49-F238E27FC236}">
                <a16:creationId xmlns:a16="http://schemas.microsoft.com/office/drawing/2014/main" id="{76DB6DCD-2393-CC67-7897-C27F4FDEF9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7"/>
          <a:stretch/>
        </p:blipFill>
        <p:spPr bwMode="auto">
          <a:xfrm>
            <a:off x="6910977" y="2124041"/>
            <a:ext cx="2757220" cy="370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building with a heat exchanger&#10;&#10;Description automatically generated with medium confidence">
            <a:extLst>
              <a:ext uri="{FF2B5EF4-FFF2-40B4-BE49-F238E27FC236}">
                <a16:creationId xmlns:a16="http://schemas.microsoft.com/office/drawing/2014/main" id="{5D76ADA4-BF3D-4C75-EF32-85A0A345F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77"/>
          <a:stretch/>
        </p:blipFill>
        <p:spPr bwMode="auto">
          <a:xfrm>
            <a:off x="2805181" y="2124041"/>
            <a:ext cx="2811649" cy="369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189E66-4B0B-F891-EC4E-9360D08D7AF7}"/>
              </a:ext>
            </a:extLst>
          </p:cNvPr>
          <p:cNvSpPr txBox="1"/>
          <p:nvPr/>
        </p:nvSpPr>
        <p:spPr>
          <a:xfrm>
            <a:off x="3971471" y="5939971"/>
            <a:ext cx="627198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Work Sans"/>
              </a:rPr>
              <a:t>Co-op Academy, Manchester, May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241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ENP">
      <a:dk1>
        <a:srgbClr val="132F1D"/>
      </a:dk1>
      <a:lt1>
        <a:srgbClr val="F9F6F1"/>
      </a:lt1>
      <a:dk2>
        <a:srgbClr val="132F1D"/>
      </a:dk2>
      <a:lt2>
        <a:srgbClr val="F9F6F1"/>
      </a:lt2>
      <a:accent1>
        <a:srgbClr val="839930"/>
      </a:accent1>
      <a:accent2>
        <a:srgbClr val="E7AE3F"/>
      </a:accent2>
      <a:accent3>
        <a:srgbClr val="BD4C19"/>
      </a:accent3>
      <a:accent4>
        <a:srgbClr val="337696"/>
      </a:accent4>
      <a:accent5>
        <a:srgbClr val="335945"/>
      </a:accent5>
      <a:accent6>
        <a:srgbClr val="935528"/>
      </a:accent6>
      <a:hlink>
        <a:srgbClr val="335945"/>
      </a:hlink>
      <a:folHlink>
        <a:srgbClr val="83993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6B9AD246-55DF-A042-B93F-B46B17D01C36}" vid="{6F0C211E-CD40-A64F-80F8-7210F5A850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65D94F0762894DBFBF8132F36DD753" ma:contentTypeVersion="18" ma:contentTypeDescription="Create a new document." ma:contentTypeScope="" ma:versionID="9fc3588eeefc118c7145675af789b29f">
  <xsd:schema xmlns:xsd="http://www.w3.org/2001/XMLSchema" xmlns:xs="http://www.w3.org/2001/XMLSchema" xmlns:p="http://schemas.microsoft.com/office/2006/metadata/properties" xmlns:ns2="01a464aa-a786-405b-bb6b-b90e04698418" xmlns:ns3="37c47d49-5c3e-4564-83ee-3a7de24ace65" targetNamespace="http://schemas.microsoft.com/office/2006/metadata/properties" ma:root="true" ma:fieldsID="f9005568f8f0a0337bea501366985df2" ns2:_="" ns3:_="">
    <xsd:import namespace="01a464aa-a786-405b-bb6b-b90e04698418"/>
    <xsd:import namespace="37c47d49-5c3e-4564-83ee-3a7de24ace6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  <xsd:element ref="ns3:Contains" minOccurs="0"/>
                <xsd:element ref="ns3:Credit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a464aa-a786-405b-bb6b-b90e046984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5ba91ac-8f10-4fd1-a0bc-b6f7c7ddcd58}" ma:internalName="TaxCatchAll" ma:showField="CatchAllData" ma:web="01a464aa-a786-405b-bb6b-b90e046984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c47d49-5c3e-4564-83ee-3a7de24a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c631306-648b-4820-82d0-96e9415871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ntains" ma:index="23" nillable="true" ma:displayName="Contains" ma:format="Dropdown" ma:internalName="Contains">
      <xsd:simpleType>
        <xsd:restriction base="dms:Note">
          <xsd:maxLength value="255"/>
        </xsd:restriction>
      </xsd:simpleType>
    </xsd:element>
    <xsd:element name="Credit" ma:index="24" nillable="true" ma:displayName="Credit" ma:description="Credit: from AMC photo library" ma:format="Dropdown" ma:internalName="Credit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ains xmlns="37c47d49-5c3e-4564-83ee-3a7de24ace65" xsi:nil="true"/>
    <Credit xmlns="37c47d49-5c3e-4564-83ee-3a7de24ace65" xsi:nil="true"/>
    <lcf76f155ced4ddcb4097134ff3c332f xmlns="37c47d49-5c3e-4564-83ee-3a7de24ace65">
      <Terms xmlns="http://schemas.microsoft.com/office/infopath/2007/PartnerControls"/>
    </lcf76f155ced4ddcb4097134ff3c332f>
    <TaxCatchAll xmlns="01a464aa-a786-405b-bb6b-b90e04698418" xsi:nil="true"/>
  </documentManagement>
</p:properties>
</file>

<file path=customXml/itemProps1.xml><?xml version="1.0" encoding="utf-8"?>
<ds:datastoreItem xmlns:ds="http://schemas.openxmlformats.org/officeDocument/2006/customXml" ds:itemID="{B1CE5BA4-678F-40D4-8830-83D2E052AE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F96A5E-AA31-410D-92CA-B81F5C6FDA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1a464aa-a786-405b-bb6b-b90e04698418"/>
    <ds:schemaRef ds:uri="37c47d49-5c3e-4564-83ee-3a7de24ace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BA62B74-6ED7-4330-9F28-AA323FB9CB78}">
  <ds:schemaRefs>
    <ds:schemaRef ds:uri="http://schemas.microsoft.com/office/2006/metadata/properties"/>
    <ds:schemaRef ds:uri="http://schemas.microsoft.com/office/infopath/2007/PartnerControls"/>
    <ds:schemaRef ds:uri="37c47d49-5c3e-4564-83ee-3a7de24ace65"/>
    <ds:schemaRef ds:uri="01a464aa-a786-405b-bb6b-b90e0469841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NENP Powerpoint Template</Template>
  <TotalTime>156</TotalTime>
  <Words>309</Words>
  <Application>Microsoft Office PowerPoint</Application>
  <PresentationFormat>Widescreen</PresentationFormat>
  <Paragraphs>44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Arial</vt:lpstr>
      <vt:lpstr>Calibri</vt:lpstr>
      <vt:lpstr>Work Sans</vt:lpstr>
      <vt:lpstr>Office Theme</vt:lpstr>
      <vt:lpstr>Physics in the Nature Park </vt:lpstr>
      <vt:lpstr>Learning outcomes</vt:lpstr>
      <vt:lpstr>Predictions</vt:lpstr>
      <vt:lpstr>Infra-red scale</vt:lpstr>
      <vt:lpstr>Water and dye prediction</vt:lpstr>
      <vt:lpstr>Car park   How do the different surfaces affect the temperature? </vt:lpstr>
      <vt:lpstr>Green wall  What do you observe? Where is coolest and why? </vt:lpstr>
      <vt:lpstr>Small pond  What do you observe about the difference in temperatures? </vt:lpstr>
      <vt:lpstr>School wall with air conditioning  What do you observe about the difference in temperatures?</vt:lpstr>
      <vt:lpstr>All weather pitch and grassed area  What do you observe about the temperatures?  Why do you think it is happening? </vt:lpstr>
      <vt:lpstr>Temperature on different surfaces  How do temperatures of different surfaces in the same sunlight compare? </vt:lpstr>
      <vt:lpstr>Why does our learning matter?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Georgia Prasad</dc:creator>
  <cp:lastModifiedBy>Georgia Prasad</cp:lastModifiedBy>
  <cp:revision>181</cp:revision>
  <dcterms:created xsi:type="dcterms:W3CDTF">2024-12-30T15:28:03Z</dcterms:created>
  <dcterms:modified xsi:type="dcterms:W3CDTF">2025-09-22T15:11:28Z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0x010100A965D94F0762894DBFBF8132F36DD753</vt:lpwstr>
  </property>
  <property fmtid="{D5CDD505-2E9C-101B-9397-08002B2CF9AE}" pid="3" name="MediaServiceImageTags">
    <vt:lpwstr/>
  </property>
</Properties>
</file>